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10" r:id="rId1"/>
  </p:sldMasterIdLst>
  <p:sldIdLst>
    <p:sldId id="256" r:id="rId2"/>
    <p:sldId id="259" r:id="rId3"/>
    <p:sldId id="258" r:id="rId4"/>
    <p:sldId id="260" r:id="rId5"/>
    <p:sldId id="261" r:id="rId6"/>
    <p:sldId id="263" r:id="rId7"/>
    <p:sldId id="264" r:id="rId8"/>
    <p:sldId id="266" r:id="rId9"/>
    <p:sldId id="267" r:id="rId10"/>
    <p:sldId id="268" r:id="rId11"/>
    <p:sldId id="269" r:id="rId12"/>
    <p:sldId id="27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3" autoAdjust="0"/>
    <p:restoredTop sz="94624"/>
  </p:normalViewPr>
  <p:slideViewPr>
    <p:cSldViewPr snapToGrid="0">
      <p:cViewPr varScale="1">
        <p:scale>
          <a:sx n="91" d="100"/>
          <a:sy n="91" d="100"/>
        </p:scale>
        <p:origin x="208"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FAF06B76-F289-450B-AB04-C87737EDADD9}" type="datetimeFigureOut">
              <a:rPr lang="en-US" smtClean="0"/>
              <a:t>11/10/21</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83F2ED40-1AC3-43F5-9AED-1034A753291B}" type="slidenum">
              <a:rPr lang="en-US" smtClean="0"/>
              <a:t>‹#›</a:t>
            </a:fld>
            <a:endParaRPr lang="en-US"/>
          </a:p>
        </p:txBody>
      </p:sp>
    </p:spTree>
    <p:extLst>
      <p:ext uri="{BB962C8B-B14F-4D97-AF65-F5344CB8AC3E}">
        <p14:creationId xmlns:p14="http://schemas.microsoft.com/office/powerpoint/2010/main" val="362506795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F06B76-F289-450B-AB04-C87737EDADD9}" type="datetimeFigureOut">
              <a:rPr lang="en-US" smtClean="0"/>
              <a:t>11/10/21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F2ED40-1AC3-43F5-9AED-1034A753291B}" type="slidenum">
              <a:rPr lang="en-US" smtClean="0"/>
              <a:t>‹#›</a:t>
            </a:fld>
            <a:endParaRPr lang="en-US"/>
          </a:p>
        </p:txBody>
      </p:sp>
    </p:spTree>
    <p:extLst>
      <p:ext uri="{BB962C8B-B14F-4D97-AF65-F5344CB8AC3E}">
        <p14:creationId xmlns:p14="http://schemas.microsoft.com/office/powerpoint/2010/main" val="41477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AF06B76-F289-450B-AB04-C87737EDADD9}" type="datetimeFigureOut">
              <a:rPr lang="en-US" smtClean="0"/>
              <a:t>11/10/21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83F2ED40-1AC3-43F5-9AED-1034A753291B}" type="slidenum">
              <a:rPr lang="en-US" smtClean="0"/>
              <a:t>‹#›</a:t>
            </a:fld>
            <a:endParaRPr lang="en-US"/>
          </a:p>
        </p:txBody>
      </p:sp>
    </p:spTree>
    <p:extLst>
      <p:ext uri="{BB962C8B-B14F-4D97-AF65-F5344CB8AC3E}">
        <p14:creationId xmlns:p14="http://schemas.microsoft.com/office/powerpoint/2010/main" val="41871455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AF06B76-F289-450B-AB04-C87737EDADD9}" type="datetimeFigureOut">
              <a:rPr lang="en-US" smtClean="0"/>
              <a:t>11/10/21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83F2ED40-1AC3-43F5-9AED-1034A753291B}"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80217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AF06B76-F289-450B-AB04-C87737EDADD9}" type="datetimeFigureOut">
              <a:rPr lang="en-US" smtClean="0"/>
              <a:t>11/10/21</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83F2ED40-1AC3-43F5-9AED-1034A753291B}" type="slidenum">
              <a:rPr lang="en-US" smtClean="0"/>
              <a:t>‹#›</a:t>
            </a:fld>
            <a:endParaRPr lang="en-US"/>
          </a:p>
        </p:txBody>
      </p:sp>
    </p:spTree>
    <p:extLst>
      <p:ext uri="{BB962C8B-B14F-4D97-AF65-F5344CB8AC3E}">
        <p14:creationId xmlns:p14="http://schemas.microsoft.com/office/powerpoint/2010/main" val="189341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F06B76-F289-450B-AB04-C87737EDADD9}" type="datetimeFigureOut">
              <a:rPr lang="en-US" smtClean="0"/>
              <a:t>11/10/21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F2ED40-1AC3-43F5-9AED-1034A753291B}" type="slidenum">
              <a:rPr lang="en-US" smtClean="0"/>
              <a:t>‹#›</a:t>
            </a:fld>
            <a:endParaRPr lang="en-US"/>
          </a:p>
        </p:txBody>
      </p:sp>
    </p:spTree>
    <p:extLst>
      <p:ext uri="{BB962C8B-B14F-4D97-AF65-F5344CB8AC3E}">
        <p14:creationId xmlns:p14="http://schemas.microsoft.com/office/powerpoint/2010/main" val="860508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F06B76-F289-450B-AB04-C87737EDADD9}" type="datetimeFigureOut">
              <a:rPr lang="en-US" smtClean="0"/>
              <a:t>11/10/21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F2ED40-1AC3-43F5-9AED-1034A753291B}" type="slidenum">
              <a:rPr lang="en-US" smtClean="0"/>
              <a:t>‹#›</a:t>
            </a:fld>
            <a:endParaRPr lang="en-US"/>
          </a:p>
        </p:txBody>
      </p:sp>
    </p:spTree>
    <p:extLst>
      <p:ext uri="{BB962C8B-B14F-4D97-AF65-F5344CB8AC3E}">
        <p14:creationId xmlns:p14="http://schemas.microsoft.com/office/powerpoint/2010/main" val="14727372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F06B76-F289-450B-AB04-C87737EDADD9}" type="datetimeFigureOut">
              <a:rPr lang="en-US" smtClean="0"/>
              <a:t>11/10/21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F2ED40-1AC3-43F5-9AED-1034A753291B}" type="slidenum">
              <a:rPr lang="en-US" smtClean="0"/>
              <a:t>‹#›</a:t>
            </a:fld>
            <a:endParaRPr lang="en-US"/>
          </a:p>
        </p:txBody>
      </p:sp>
    </p:spTree>
    <p:extLst>
      <p:ext uri="{BB962C8B-B14F-4D97-AF65-F5344CB8AC3E}">
        <p14:creationId xmlns:p14="http://schemas.microsoft.com/office/powerpoint/2010/main" val="2981388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AF06B76-F289-450B-AB04-C87737EDADD9}" type="datetimeFigureOut">
              <a:rPr lang="en-US" smtClean="0"/>
              <a:t>11/10/21</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83F2ED40-1AC3-43F5-9AED-1034A753291B}" type="slidenum">
              <a:rPr lang="en-US" smtClean="0"/>
              <a:t>‹#›</a:t>
            </a:fld>
            <a:endParaRPr lang="en-US"/>
          </a:p>
        </p:txBody>
      </p:sp>
    </p:spTree>
    <p:extLst>
      <p:ext uri="{BB962C8B-B14F-4D97-AF65-F5344CB8AC3E}">
        <p14:creationId xmlns:p14="http://schemas.microsoft.com/office/powerpoint/2010/main" val="2550538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F06B76-F289-450B-AB04-C87737EDADD9}" type="datetimeFigureOut">
              <a:rPr lang="en-US" smtClean="0"/>
              <a:t>11/10/21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F2ED40-1AC3-43F5-9AED-1034A753291B}" type="slidenum">
              <a:rPr lang="en-US" smtClean="0"/>
              <a:t>‹#›</a:t>
            </a:fld>
            <a:endParaRPr lang="en-US"/>
          </a:p>
        </p:txBody>
      </p:sp>
    </p:spTree>
    <p:extLst>
      <p:ext uri="{BB962C8B-B14F-4D97-AF65-F5344CB8AC3E}">
        <p14:creationId xmlns:p14="http://schemas.microsoft.com/office/powerpoint/2010/main" val="1167709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FAF06B76-F289-450B-AB04-C87737EDADD9}" type="datetimeFigureOut">
              <a:rPr lang="en-US" smtClean="0"/>
              <a:t>11/10/21</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83F2ED40-1AC3-43F5-9AED-1034A753291B}" type="slidenum">
              <a:rPr lang="en-US" smtClean="0"/>
              <a:t>‹#›</a:t>
            </a:fld>
            <a:endParaRPr lang="en-US"/>
          </a:p>
        </p:txBody>
      </p:sp>
    </p:spTree>
    <p:extLst>
      <p:ext uri="{BB962C8B-B14F-4D97-AF65-F5344CB8AC3E}">
        <p14:creationId xmlns:p14="http://schemas.microsoft.com/office/powerpoint/2010/main" val="2093853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F06B76-F289-450B-AB04-C87737EDADD9}" type="datetimeFigureOut">
              <a:rPr lang="en-US" smtClean="0"/>
              <a:t>11/10/21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F2ED40-1AC3-43F5-9AED-1034A753291B}" type="slidenum">
              <a:rPr lang="en-US" smtClean="0"/>
              <a:t>‹#›</a:t>
            </a:fld>
            <a:endParaRPr lang="en-US"/>
          </a:p>
        </p:txBody>
      </p:sp>
    </p:spTree>
    <p:extLst>
      <p:ext uri="{BB962C8B-B14F-4D97-AF65-F5344CB8AC3E}">
        <p14:creationId xmlns:p14="http://schemas.microsoft.com/office/powerpoint/2010/main" val="4182196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F06B76-F289-450B-AB04-C87737EDADD9}" type="datetimeFigureOut">
              <a:rPr lang="en-US" smtClean="0"/>
              <a:t>11/10/21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F2ED40-1AC3-43F5-9AED-1034A753291B}" type="slidenum">
              <a:rPr lang="en-US" smtClean="0"/>
              <a:t>‹#›</a:t>
            </a:fld>
            <a:endParaRPr lang="en-US"/>
          </a:p>
        </p:txBody>
      </p:sp>
    </p:spTree>
    <p:extLst>
      <p:ext uri="{BB962C8B-B14F-4D97-AF65-F5344CB8AC3E}">
        <p14:creationId xmlns:p14="http://schemas.microsoft.com/office/powerpoint/2010/main" val="2531741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F06B76-F289-450B-AB04-C87737EDADD9}" type="datetimeFigureOut">
              <a:rPr lang="en-US" smtClean="0"/>
              <a:t>11/10/21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F2ED40-1AC3-43F5-9AED-1034A753291B}" type="slidenum">
              <a:rPr lang="en-US" smtClean="0"/>
              <a:t>‹#›</a:t>
            </a:fld>
            <a:endParaRPr lang="en-US"/>
          </a:p>
        </p:txBody>
      </p:sp>
    </p:spTree>
    <p:extLst>
      <p:ext uri="{BB962C8B-B14F-4D97-AF65-F5344CB8AC3E}">
        <p14:creationId xmlns:p14="http://schemas.microsoft.com/office/powerpoint/2010/main" val="355499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F06B76-F289-450B-AB04-C87737EDADD9}" type="datetimeFigureOut">
              <a:rPr lang="en-US" smtClean="0"/>
              <a:t>11/10/21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F2ED40-1AC3-43F5-9AED-1034A753291B}" type="slidenum">
              <a:rPr lang="en-US" smtClean="0"/>
              <a:t>‹#›</a:t>
            </a:fld>
            <a:endParaRPr lang="en-US"/>
          </a:p>
        </p:txBody>
      </p:sp>
    </p:spTree>
    <p:extLst>
      <p:ext uri="{BB962C8B-B14F-4D97-AF65-F5344CB8AC3E}">
        <p14:creationId xmlns:p14="http://schemas.microsoft.com/office/powerpoint/2010/main" val="25985297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F06B76-F289-450B-AB04-C87737EDADD9}" type="datetimeFigureOut">
              <a:rPr lang="en-US" smtClean="0"/>
              <a:t>11/10/21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F2ED40-1AC3-43F5-9AED-1034A753291B}" type="slidenum">
              <a:rPr lang="en-US" smtClean="0"/>
              <a:t>‹#›</a:t>
            </a:fld>
            <a:endParaRPr lang="en-US"/>
          </a:p>
        </p:txBody>
      </p:sp>
    </p:spTree>
    <p:extLst>
      <p:ext uri="{BB962C8B-B14F-4D97-AF65-F5344CB8AC3E}">
        <p14:creationId xmlns:p14="http://schemas.microsoft.com/office/powerpoint/2010/main" val="205233913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F06B76-F289-450B-AB04-C87737EDADD9}" type="datetimeFigureOut">
              <a:rPr lang="en-US" smtClean="0"/>
              <a:t>11/10/21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F2ED40-1AC3-43F5-9AED-1034A753291B}" type="slidenum">
              <a:rPr lang="en-US" smtClean="0"/>
              <a:t>‹#›</a:t>
            </a:fld>
            <a:endParaRPr lang="en-US"/>
          </a:p>
        </p:txBody>
      </p:sp>
    </p:spTree>
    <p:extLst>
      <p:ext uri="{BB962C8B-B14F-4D97-AF65-F5344CB8AC3E}">
        <p14:creationId xmlns:p14="http://schemas.microsoft.com/office/powerpoint/2010/main" val="4168061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F06B76-F289-450B-AB04-C87737EDADD9}" type="datetimeFigureOut">
              <a:rPr lang="en-US" smtClean="0"/>
              <a:t>11/10/21</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3F2ED40-1AC3-43F5-9AED-1034A753291B}" type="slidenum">
              <a:rPr lang="en-US" smtClean="0"/>
              <a:t>‹#›</a:t>
            </a:fld>
            <a:endParaRPr lang="en-US"/>
          </a:p>
        </p:txBody>
      </p:sp>
    </p:spTree>
    <p:extLst>
      <p:ext uri="{BB962C8B-B14F-4D97-AF65-F5344CB8AC3E}">
        <p14:creationId xmlns:p14="http://schemas.microsoft.com/office/powerpoint/2010/main" val="2659979508"/>
      </p:ext>
    </p:extLst>
  </p:cSld>
  <p:clrMap bg1="lt1" tx1="dk1" bg2="lt2" tx2="dk2" accent1="accent1" accent2="accent2" accent3="accent3" accent4="accent4" accent5="accent5" accent6="accent6" hlink="hlink" folHlink="folHlink"/>
  <p:sldLayoutIdLst>
    <p:sldLayoutId id="2147484611" r:id="rId1"/>
    <p:sldLayoutId id="2147484612" r:id="rId2"/>
    <p:sldLayoutId id="2147484613" r:id="rId3"/>
    <p:sldLayoutId id="2147484614" r:id="rId4"/>
    <p:sldLayoutId id="2147484615" r:id="rId5"/>
    <p:sldLayoutId id="2147484616" r:id="rId6"/>
    <p:sldLayoutId id="2147484617" r:id="rId7"/>
    <p:sldLayoutId id="2147484618" r:id="rId8"/>
    <p:sldLayoutId id="2147484619" r:id="rId9"/>
    <p:sldLayoutId id="2147484620" r:id="rId10"/>
    <p:sldLayoutId id="2147484621" r:id="rId11"/>
    <p:sldLayoutId id="2147484622" r:id="rId12"/>
    <p:sldLayoutId id="2147484623" r:id="rId13"/>
    <p:sldLayoutId id="2147484624" r:id="rId14"/>
    <p:sldLayoutId id="2147484625" r:id="rId15"/>
    <p:sldLayoutId id="2147484626" r:id="rId16"/>
    <p:sldLayoutId id="214748462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0509E3A-C5D6-4BD0-BE8A-54A9F464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1999" cy="45437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615888" y="673240"/>
            <a:ext cx="5951914" cy="3446373"/>
          </a:xfrm>
          <a:noFill/>
          <a:ln w="19050">
            <a:noFill/>
            <a:prstDash val="dash"/>
          </a:ln>
        </p:spPr>
        <p:txBody>
          <a:bodyPr>
            <a:normAutofit/>
          </a:bodyPr>
          <a:lstStyle/>
          <a:p>
            <a:pPr algn="r"/>
            <a:r>
              <a:rPr lang="en-US" sz="4800">
                <a:latin typeface="Calibri" panose="020F0502020204030204" pitchFamily="34" charset="0"/>
                <a:cs typeface="Calibri" panose="020F0502020204030204" pitchFamily="34" charset="0"/>
              </a:rPr>
              <a:t>BIG GAME DATA CENSUs- Players Data Analysis</a:t>
            </a:r>
          </a:p>
        </p:txBody>
      </p:sp>
      <p:sp>
        <p:nvSpPr>
          <p:cNvPr id="3" name="Subtitle 2"/>
          <p:cNvSpPr>
            <a:spLocks noGrp="1"/>
          </p:cNvSpPr>
          <p:nvPr>
            <p:ph type="subTitle" idx="1"/>
          </p:nvPr>
        </p:nvSpPr>
        <p:spPr>
          <a:xfrm>
            <a:off x="5632265" y="4119613"/>
            <a:ext cx="5935535" cy="2058765"/>
          </a:xfrm>
          <a:noFill/>
          <a:ln w="19050">
            <a:noFill/>
            <a:prstDash val="dash"/>
          </a:ln>
        </p:spPr>
        <p:txBody>
          <a:bodyPr>
            <a:normAutofit/>
          </a:bodyPr>
          <a:lstStyle/>
          <a:p>
            <a:pPr algn="r"/>
            <a:r>
              <a:rPr lang="en-US">
                <a:latin typeface="Calibri" panose="020F0502020204030204" pitchFamily="34" charset="0"/>
                <a:cs typeface="Calibri" panose="020F0502020204030204" pitchFamily="34" charset="0"/>
              </a:rPr>
              <a:t>By: Sujitha Sunkara</a:t>
            </a:r>
          </a:p>
        </p:txBody>
      </p:sp>
      <p:sp>
        <p:nvSpPr>
          <p:cNvPr id="13" name="Rectangle 12">
            <a:extLst>
              <a:ext uri="{FF2B5EF4-FFF2-40B4-BE49-F238E27FC236}">
                <a16:creationId xmlns:a16="http://schemas.microsoft.com/office/drawing/2014/main" id="{FA9F274A-B38B-4733-9326-B1019CB1B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2794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54037A-A7EC-45A0-BC35-EADA919270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1">
            <a:extLst>
              <a:ext uri="{FF2B5EF4-FFF2-40B4-BE49-F238E27FC236}">
                <a16:creationId xmlns:a16="http://schemas.microsoft.com/office/drawing/2014/main" id="{08E71862-574B-41DE-87D3-39566032B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3992668" cy="5571072"/>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10.png"/>
          <p:cNvPicPr>
            <a:picLocks/>
          </p:cNvPicPr>
          <p:nvPr/>
        </p:nvPicPr>
        <p:blipFill>
          <a:blip r:embed="rId2"/>
          <a:srcRect/>
          <a:stretch>
            <a:fillRect/>
          </a:stretch>
        </p:blipFill>
        <p:spPr>
          <a:xfrm>
            <a:off x="10035012" y="513135"/>
            <a:ext cx="2039293" cy="690976"/>
          </a:xfrm>
          <a:prstGeom prst="rect">
            <a:avLst/>
          </a:prstGeom>
          <a:ln/>
        </p:spPr>
      </p:pic>
      <p:pic>
        <p:nvPicPr>
          <p:cNvPr id="5" name="Picture 4">
            <a:extLst>
              <a:ext uri="{FF2B5EF4-FFF2-40B4-BE49-F238E27FC236}">
                <a16:creationId xmlns:a16="http://schemas.microsoft.com/office/drawing/2014/main" id="{FD3D49DA-6F30-DA45-902C-D59D6B236810}"/>
              </a:ext>
            </a:extLst>
          </p:cNvPr>
          <p:cNvPicPr>
            <a:picLocks noChangeAspect="1"/>
          </p:cNvPicPr>
          <p:nvPr/>
        </p:nvPicPr>
        <p:blipFill>
          <a:blip r:embed="rId3"/>
          <a:stretch>
            <a:fillRect/>
          </a:stretch>
        </p:blipFill>
        <p:spPr>
          <a:xfrm>
            <a:off x="624198" y="1927274"/>
            <a:ext cx="3888366" cy="2771335"/>
          </a:xfrm>
          <a:prstGeom prst="rect">
            <a:avLst/>
          </a:prstGeom>
        </p:spPr>
      </p:pic>
    </p:spTree>
    <p:extLst>
      <p:ext uri="{BB962C8B-B14F-4D97-AF65-F5344CB8AC3E}">
        <p14:creationId xmlns:p14="http://schemas.microsoft.com/office/powerpoint/2010/main" val="120941901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id="{1CCE1968-3EE3-434D-ADC1-B9117837F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4">
            <a:extLst>
              <a:ext uri="{FF2B5EF4-FFF2-40B4-BE49-F238E27FC236}">
                <a16:creationId xmlns:a16="http://schemas.microsoft.com/office/drawing/2014/main" id="{F536D28F-37AD-4F3A-9DE3-5DB42C78AF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5" name="Rounded Rectangle 4"/>
          <p:cNvSpPr/>
          <p:nvPr/>
        </p:nvSpPr>
        <p:spPr>
          <a:xfrm>
            <a:off x="685800" y="975055"/>
            <a:ext cx="3306744" cy="1293028"/>
          </a:xfrm>
          <a:prstGeom prst="round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ormAutofit/>
          </a:bodyPr>
          <a:lstStyle/>
          <a:p>
            <a:pPr algn="r">
              <a:lnSpc>
                <a:spcPct val="90000"/>
              </a:lnSpc>
              <a:spcBef>
                <a:spcPct val="0"/>
              </a:spcBef>
              <a:spcAft>
                <a:spcPts val="600"/>
              </a:spcAft>
            </a:pPr>
            <a:r>
              <a:rPr lang="en-US" sz="2500" b="1" cap="all" dirty="0">
                <a:solidFill>
                  <a:schemeClr val="tx1"/>
                </a:solidFill>
                <a:latin typeface="+mj-lt"/>
                <a:ea typeface="+mj-ea"/>
                <a:cs typeface="+mj-cs"/>
              </a:rPr>
              <a:t>4. </a:t>
            </a:r>
            <a:r>
              <a:rPr lang="en-US" sz="2500" b="1" cap="all" dirty="0" err="1">
                <a:solidFill>
                  <a:schemeClr val="tx1"/>
                </a:solidFill>
                <a:latin typeface="+mj-lt"/>
                <a:ea typeface="+mj-ea"/>
                <a:cs typeface="+mj-cs"/>
              </a:rPr>
              <a:t>Popuylation</a:t>
            </a:r>
            <a:r>
              <a:rPr lang="en-US" sz="2500" b="1" cap="all" dirty="0">
                <a:solidFill>
                  <a:schemeClr val="tx1"/>
                </a:solidFill>
                <a:latin typeface="+mj-lt"/>
                <a:ea typeface="+mj-ea"/>
                <a:cs typeface="+mj-cs"/>
              </a:rPr>
              <a:t> Estimates in 2016 and 2017:</a:t>
            </a:r>
            <a:endParaRPr lang="en-US" sz="2500" cap="all" dirty="0">
              <a:solidFill>
                <a:schemeClr val="tx1"/>
              </a:solidFill>
              <a:latin typeface="+mj-lt"/>
              <a:ea typeface="+mj-ea"/>
              <a:cs typeface="+mj-cs"/>
            </a:endParaRPr>
          </a:p>
        </p:txBody>
      </p:sp>
      <p:sp>
        <p:nvSpPr>
          <p:cNvPr id="6" name="Content Placeholder 2"/>
          <p:cNvSpPr>
            <a:spLocks noGrp="1"/>
          </p:cNvSpPr>
          <p:nvPr>
            <p:ph idx="1"/>
          </p:nvPr>
        </p:nvSpPr>
        <p:spPr>
          <a:xfrm>
            <a:off x="685801" y="2413262"/>
            <a:ext cx="3306742" cy="3805423"/>
          </a:xfrm>
        </p:spPr>
        <p:txBody>
          <a:bodyPr vert="horz" lIns="91440" tIns="45720" rIns="91440" bIns="45720" rtlCol="0">
            <a:normAutofit/>
          </a:bodyPr>
          <a:lstStyle/>
          <a:p>
            <a:r>
              <a:rPr lang="en-US" sz="1800" b="1" dirty="0"/>
              <a:t>Conclusion:</a:t>
            </a:r>
          </a:p>
          <a:p>
            <a:endParaRPr lang="en-US" sz="1500" b="1" dirty="0"/>
          </a:p>
          <a:p>
            <a:r>
              <a:rPr lang="en-US" sz="1500" dirty="0"/>
              <a:t>From this graph we can conclude that there is no much difference in </a:t>
            </a:r>
            <a:r>
              <a:rPr lang="en-US" sz="1500" dirty="0" err="1"/>
              <a:t>pepoulation</a:t>
            </a:r>
            <a:r>
              <a:rPr lang="en-US" sz="1500" dirty="0"/>
              <a:t> change in 2016 and 2017.</a:t>
            </a:r>
          </a:p>
        </p:txBody>
      </p:sp>
      <p:sp>
        <p:nvSpPr>
          <p:cNvPr id="21" name="Rounded Rectangle 14">
            <a:extLst>
              <a:ext uri="{FF2B5EF4-FFF2-40B4-BE49-F238E27FC236}">
                <a16:creationId xmlns:a16="http://schemas.microsoft.com/office/drawing/2014/main" id="{0A460548-61E6-441F-A0E8-C3A05EAADE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10.png"/>
          <p:cNvPicPr>
            <a:picLocks/>
          </p:cNvPicPr>
          <p:nvPr/>
        </p:nvPicPr>
        <p:blipFill>
          <a:blip r:embed="rId3"/>
          <a:srcRect/>
          <a:stretch>
            <a:fillRect/>
          </a:stretch>
        </p:blipFill>
        <p:spPr>
          <a:xfrm>
            <a:off x="10035012" y="513135"/>
            <a:ext cx="2039293" cy="690976"/>
          </a:xfrm>
          <a:prstGeom prst="rect">
            <a:avLst/>
          </a:prstGeom>
          <a:ln/>
        </p:spPr>
      </p:pic>
      <p:pic>
        <p:nvPicPr>
          <p:cNvPr id="12" name="Picture 11" descr="Chart, line chart, histogram&#10;&#10;Description automatically generated">
            <a:extLst>
              <a:ext uri="{FF2B5EF4-FFF2-40B4-BE49-F238E27FC236}">
                <a16:creationId xmlns:a16="http://schemas.microsoft.com/office/drawing/2014/main" id="{0CD08F84-F56C-B941-BB62-7BDDC1DF2101}"/>
              </a:ext>
            </a:extLst>
          </p:cNvPr>
          <p:cNvPicPr>
            <a:picLocks noChangeAspect="1"/>
          </p:cNvPicPr>
          <p:nvPr/>
        </p:nvPicPr>
        <p:blipFill>
          <a:blip r:embed="rId4"/>
          <a:stretch>
            <a:fillRect/>
          </a:stretch>
        </p:blipFill>
        <p:spPr>
          <a:xfrm>
            <a:off x="4678344" y="1204111"/>
            <a:ext cx="7025976" cy="4784725"/>
          </a:xfrm>
          <a:prstGeom prst="rect">
            <a:avLst/>
          </a:prstGeom>
        </p:spPr>
      </p:pic>
    </p:spTree>
    <p:extLst>
      <p:ext uri="{BB962C8B-B14F-4D97-AF65-F5344CB8AC3E}">
        <p14:creationId xmlns:p14="http://schemas.microsoft.com/office/powerpoint/2010/main" val="153107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03C84FD-F064-4354-9440-4002D8F42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0FBDFD4-1F8B-45E5-9946-F1EABEF7274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5" name="Rounded Rectangle 4"/>
          <p:cNvSpPr/>
          <p:nvPr/>
        </p:nvSpPr>
        <p:spPr>
          <a:xfrm>
            <a:off x="685799" y="764373"/>
            <a:ext cx="3977639" cy="1600200"/>
          </a:xfrm>
          <a:prstGeom prst="round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ormAutofit fontScale="92500" lnSpcReduction="20000"/>
          </a:bodyPr>
          <a:lstStyle/>
          <a:p>
            <a:pPr lvl="0">
              <a:lnSpc>
                <a:spcPct val="90000"/>
              </a:lnSpc>
              <a:spcBef>
                <a:spcPct val="0"/>
              </a:spcBef>
              <a:spcAft>
                <a:spcPts val="600"/>
              </a:spcAft>
            </a:pPr>
            <a:r>
              <a:rPr lang="en-US" sz="3000" b="1" cap="all" dirty="0">
                <a:solidFill>
                  <a:schemeClr val="tx1"/>
                </a:solidFill>
                <a:latin typeface="+mj-lt"/>
                <a:ea typeface="+mj-ea"/>
                <a:cs typeface="+mj-cs"/>
              </a:rPr>
              <a:t>5. Percentage of population changed from 2010 to 2017 :</a:t>
            </a:r>
            <a:endParaRPr lang="en-US" sz="3000" cap="all" dirty="0">
              <a:solidFill>
                <a:schemeClr val="tx1"/>
              </a:solidFill>
              <a:latin typeface="+mj-lt"/>
              <a:ea typeface="+mj-ea"/>
              <a:cs typeface="+mj-cs"/>
            </a:endParaRPr>
          </a:p>
        </p:txBody>
      </p:sp>
      <p:sp>
        <p:nvSpPr>
          <p:cNvPr id="6" name="Content Placeholder 2"/>
          <p:cNvSpPr>
            <a:spLocks noGrp="1"/>
          </p:cNvSpPr>
          <p:nvPr>
            <p:ph idx="1"/>
          </p:nvPr>
        </p:nvSpPr>
        <p:spPr>
          <a:xfrm>
            <a:off x="685800" y="2968283"/>
            <a:ext cx="3977639" cy="3250402"/>
          </a:xfrm>
        </p:spPr>
        <p:txBody>
          <a:bodyPr vert="horz" lIns="91440" tIns="45720" rIns="91440" bIns="45720" rtlCol="0">
            <a:normAutofit/>
          </a:bodyPr>
          <a:lstStyle/>
          <a:p>
            <a:r>
              <a:rPr lang="en-US" sz="1600" b="1" dirty="0"/>
              <a:t>Conclusion:</a:t>
            </a:r>
          </a:p>
          <a:p>
            <a:r>
              <a:rPr lang="en-US" sz="1600" dirty="0"/>
              <a:t>According to the above graph, Texas has the greatest population disparity, followed by Colorado and Nevada.</a:t>
            </a:r>
          </a:p>
        </p:txBody>
      </p:sp>
      <p:pic>
        <p:nvPicPr>
          <p:cNvPr id="4" name="image10.png"/>
          <p:cNvPicPr>
            <a:picLocks/>
          </p:cNvPicPr>
          <p:nvPr/>
        </p:nvPicPr>
        <p:blipFill>
          <a:blip r:embed="rId3"/>
          <a:srcRect/>
          <a:stretch>
            <a:fillRect/>
          </a:stretch>
        </p:blipFill>
        <p:spPr>
          <a:xfrm>
            <a:off x="10035012" y="513135"/>
            <a:ext cx="2039293" cy="690976"/>
          </a:xfrm>
          <a:prstGeom prst="rect">
            <a:avLst/>
          </a:prstGeom>
          <a:ln/>
        </p:spPr>
      </p:pic>
      <p:pic>
        <p:nvPicPr>
          <p:cNvPr id="13" name="Picture 12" descr="Map&#10;&#10;Description automatically generated">
            <a:extLst>
              <a:ext uri="{FF2B5EF4-FFF2-40B4-BE49-F238E27FC236}">
                <a16:creationId xmlns:a16="http://schemas.microsoft.com/office/drawing/2014/main" id="{1C789873-F075-134F-B31A-A65ABD6C941E}"/>
              </a:ext>
            </a:extLst>
          </p:cNvPr>
          <p:cNvPicPr>
            <a:picLocks noChangeAspect="1"/>
          </p:cNvPicPr>
          <p:nvPr/>
        </p:nvPicPr>
        <p:blipFill>
          <a:blip r:embed="rId4"/>
          <a:stretch>
            <a:fillRect/>
          </a:stretch>
        </p:blipFill>
        <p:spPr>
          <a:xfrm>
            <a:off x="5349238" y="1481268"/>
            <a:ext cx="6842762" cy="5243089"/>
          </a:xfrm>
          <a:prstGeom prst="rect">
            <a:avLst/>
          </a:prstGeom>
        </p:spPr>
      </p:pic>
    </p:spTree>
    <p:extLst>
      <p:ext uri="{BB962C8B-B14F-4D97-AF65-F5344CB8AC3E}">
        <p14:creationId xmlns:p14="http://schemas.microsoft.com/office/powerpoint/2010/main" val="380516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0.png"/>
          <p:cNvPicPr>
            <a:picLocks/>
          </p:cNvPicPr>
          <p:nvPr/>
        </p:nvPicPr>
        <p:blipFill>
          <a:blip r:embed="rId2"/>
          <a:srcRect/>
          <a:stretch>
            <a:fillRect/>
          </a:stretch>
        </p:blipFill>
        <p:spPr>
          <a:xfrm>
            <a:off x="10035012" y="513135"/>
            <a:ext cx="2039293" cy="690976"/>
          </a:xfrm>
          <a:prstGeom prst="rect">
            <a:avLst/>
          </a:prstGeom>
          <a:ln/>
        </p:spPr>
      </p:pic>
      <p:sp>
        <p:nvSpPr>
          <p:cNvPr id="7" name="Content Placeholder 2"/>
          <p:cNvSpPr txBox="1">
            <a:spLocks/>
          </p:cNvSpPr>
          <p:nvPr/>
        </p:nvSpPr>
        <p:spPr>
          <a:xfrm>
            <a:off x="3422208" y="2484271"/>
            <a:ext cx="7106215" cy="167127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5400" dirty="0">
                <a:latin typeface="Calibri" panose="020F0502020204030204" pitchFamily="34" charset="0"/>
                <a:cs typeface="Calibri" panose="020F0502020204030204" pitchFamily="34" charset="0"/>
              </a:rPr>
              <a:t>Thank You,</a:t>
            </a:r>
          </a:p>
          <a:p>
            <a:r>
              <a:rPr lang="en-US" sz="5400" dirty="0">
                <a:latin typeface="Calibri" panose="020F0502020204030204" pitchFamily="34" charset="0"/>
                <a:cs typeface="Calibri" panose="020F0502020204030204" pitchFamily="34" charset="0"/>
              </a:rPr>
              <a:t>      </a:t>
            </a:r>
            <a:r>
              <a:rPr lang="en-US" sz="5400" dirty="0" err="1">
                <a:latin typeface="Calibri" panose="020F0502020204030204" pitchFamily="34" charset="0"/>
                <a:cs typeface="Calibri" panose="020F0502020204030204" pitchFamily="34" charset="0"/>
              </a:rPr>
              <a:t>Sujitha</a:t>
            </a:r>
            <a:r>
              <a:rPr lang="en-US" sz="5400" dirty="0">
                <a:latin typeface="Calibri" panose="020F0502020204030204" pitchFamily="34" charset="0"/>
                <a:cs typeface="Calibri" panose="020F0502020204030204" pitchFamily="34" charset="0"/>
              </a:rPr>
              <a:t> Sunkara</a:t>
            </a:r>
          </a:p>
        </p:txBody>
      </p:sp>
    </p:spTree>
    <p:extLst>
      <p:ext uri="{BB962C8B-B14F-4D97-AF65-F5344CB8AC3E}">
        <p14:creationId xmlns:p14="http://schemas.microsoft.com/office/powerpoint/2010/main" val="143376210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4090507" y="764372"/>
            <a:ext cx="4695100" cy="1432289"/>
          </a:xfrm>
          <a:prstGeom prst="round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lgn="r">
              <a:lnSpc>
                <a:spcPct val="90000"/>
              </a:lnSpc>
              <a:spcBef>
                <a:spcPct val="0"/>
              </a:spcBef>
              <a:spcAft>
                <a:spcPts val="600"/>
              </a:spcAft>
            </a:pPr>
            <a:r>
              <a:rPr lang="en-US" sz="4000" cap="all" dirty="0">
                <a:solidFill>
                  <a:schemeClr val="tx1"/>
                </a:solidFill>
                <a:latin typeface="+mj-lt"/>
                <a:ea typeface="+mj-ea"/>
                <a:cs typeface="+mj-cs"/>
              </a:rPr>
              <a:t>Introduction</a:t>
            </a:r>
          </a:p>
        </p:txBody>
      </p:sp>
      <p:sp>
        <p:nvSpPr>
          <p:cNvPr id="12" name="Rectangle 11">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4" name="Picture 13">
            <a:extLst>
              <a:ext uri="{FF2B5EF4-FFF2-40B4-BE49-F238E27FC236}">
                <a16:creationId xmlns:a16="http://schemas.microsoft.com/office/drawing/2014/main" id="{3E6AAA93-EC5F-4241-A5A3-7E599ABC0C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a:stretch/>
        </p:blipFill>
        <p:spPr>
          <a:xfrm rot="16200000">
            <a:off x="-1264032" y="2187574"/>
            <a:ext cx="6857999" cy="2482850"/>
          </a:xfrm>
          <a:prstGeom prst="rect">
            <a:avLst/>
          </a:prstGeom>
        </p:spPr>
      </p:pic>
      <p:sp>
        <p:nvSpPr>
          <p:cNvPr id="3" name="Content Placeholder 2"/>
          <p:cNvSpPr>
            <a:spLocks noGrp="1"/>
          </p:cNvSpPr>
          <p:nvPr>
            <p:ph idx="1"/>
          </p:nvPr>
        </p:nvSpPr>
        <p:spPr>
          <a:xfrm>
            <a:off x="4090507" y="2628900"/>
            <a:ext cx="7454077" cy="3589785"/>
          </a:xfrm>
        </p:spPr>
        <p:txBody>
          <a:bodyPr vert="horz" lIns="91440" tIns="45720" rIns="91440" bIns="45720" rtlCol="0">
            <a:normAutofit/>
          </a:bodyPr>
          <a:lstStyle/>
          <a:p>
            <a:pPr marL="0"/>
            <a:r>
              <a:rPr lang="en-US" sz="2000"/>
              <a:t>The Big Game Census Data is all about the football game. This is the 54th tournament to establish a new football champion, and teams from California and Missouri will compete. Did you know that this game includes players from 33 different states and five foreign countries? The Big Game Census interactive visualization looks more closely at the players' birthplaces and provides access to Census data points for specific locations. If you haven't chosen which side to support on Sunday, perhaps a link to your state or hometown can help you decide.</a:t>
            </a:r>
          </a:p>
        </p:txBody>
      </p:sp>
      <p:pic>
        <p:nvPicPr>
          <p:cNvPr id="4" name="image10.png"/>
          <p:cNvPicPr>
            <a:picLocks/>
          </p:cNvPicPr>
          <p:nvPr/>
        </p:nvPicPr>
        <p:blipFill>
          <a:blip r:embed="rId3"/>
          <a:srcRect/>
          <a:stretch>
            <a:fillRect/>
          </a:stretch>
        </p:blipFill>
        <p:spPr>
          <a:xfrm>
            <a:off x="10035012" y="513135"/>
            <a:ext cx="2039293" cy="690976"/>
          </a:xfrm>
          <a:prstGeom prst="rect">
            <a:avLst/>
          </a:prstGeom>
          <a:ln/>
        </p:spPr>
      </p:pic>
    </p:spTree>
    <p:extLst>
      <p:ext uri="{BB962C8B-B14F-4D97-AF65-F5344CB8AC3E}">
        <p14:creationId xmlns:p14="http://schemas.microsoft.com/office/powerpoint/2010/main" val="2690437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4090507" y="764372"/>
            <a:ext cx="3449776" cy="1432289"/>
          </a:xfrm>
          <a:prstGeom prst="round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lgn="r">
              <a:lnSpc>
                <a:spcPct val="90000"/>
              </a:lnSpc>
              <a:spcBef>
                <a:spcPct val="0"/>
              </a:spcBef>
              <a:spcAft>
                <a:spcPts val="600"/>
              </a:spcAft>
            </a:pPr>
            <a:r>
              <a:rPr lang="en-US" sz="4000" cap="all">
                <a:solidFill>
                  <a:schemeClr val="tx1"/>
                </a:solidFill>
                <a:latin typeface="+mj-lt"/>
                <a:ea typeface="+mj-ea"/>
                <a:cs typeface="+mj-cs"/>
              </a:rPr>
              <a:t>Objective</a:t>
            </a:r>
          </a:p>
        </p:txBody>
      </p:sp>
      <p:sp>
        <p:nvSpPr>
          <p:cNvPr id="12" name="Rectangle 11">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4" name="Picture 13">
            <a:extLst>
              <a:ext uri="{FF2B5EF4-FFF2-40B4-BE49-F238E27FC236}">
                <a16:creationId xmlns:a16="http://schemas.microsoft.com/office/drawing/2014/main" id="{3E6AAA93-EC5F-4241-A5A3-7E599ABC0C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a:stretch/>
        </p:blipFill>
        <p:spPr>
          <a:xfrm rot="16200000">
            <a:off x="-1264032" y="2187574"/>
            <a:ext cx="6857999" cy="2482850"/>
          </a:xfrm>
          <a:prstGeom prst="rect">
            <a:avLst/>
          </a:prstGeom>
        </p:spPr>
      </p:pic>
      <p:sp>
        <p:nvSpPr>
          <p:cNvPr id="3" name="Content Placeholder 2"/>
          <p:cNvSpPr>
            <a:spLocks noGrp="1"/>
          </p:cNvSpPr>
          <p:nvPr>
            <p:ph idx="1"/>
          </p:nvPr>
        </p:nvSpPr>
        <p:spPr>
          <a:xfrm>
            <a:off x="4090507" y="2628900"/>
            <a:ext cx="7454077" cy="3589785"/>
          </a:xfrm>
        </p:spPr>
        <p:txBody>
          <a:bodyPr vert="horz" lIns="91440" tIns="45720" rIns="91440" bIns="45720" rtlCol="0">
            <a:normAutofit/>
          </a:bodyPr>
          <a:lstStyle/>
          <a:p>
            <a:pPr marL="0"/>
            <a:r>
              <a:rPr lang="en-US" sz="1400" dirty="0"/>
              <a:t>Objective:</a:t>
            </a:r>
          </a:p>
          <a:p>
            <a:pPr marL="0"/>
            <a:r>
              <a:rPr lang="en-US" sz="1400" dirty="0"/>
              <a:t>Big games is advancing with the importance of Data Science and Analytics in the world of emerging new technologies and innovation. Data analysis may assist them in better understanding their players and in making better player selection decisions.</a:t>
            </a:r>
          </a:p>
          <a:p>
            <a:pPr marL="0"/>
            <a:endParaRPr lang="en-US" sz="1400" dirty="0"/>
          </a:p>
          <a:p>
            <a:pPr marL="0"/>
            <a:r>
              <a:rPr lang="en-US" sz="1400" dirty="0"/>
              <a:t>Benefits:</a:t>
            </a:r>
          </a:p>
          <a:p>
            <a:r>
              <a:rPr lang="en-US" sz="1400" dirty="0"/>
              <a:t>Help out to make better  decisions.</a:t>
            </a:r>
          </a:p>
          <a:p>
            <a:r>
              <a:rPr lang="en-US" sz="1400" dirty="0"/>
              <a:t>Help analyze players trends and satisfaction.</a:t>
            </a:r>
          </a:p>
          <a:p>
            <a:r>
              <a:rPr lang="en-US" sz="1400" dirty="0"/>
              <a:t>Gives better insight of data.</a:t>
            </a:r>
          </a:p>
        </p:txBody>
      </p:sp>
      <p:pic>
        <p:nvPicPr>
          <p:cNvPr id="4" name="image10.png"/>
          <p:cNvPicPr>
            <a:picLocks/>
          </p:cNvPicPr>
          <p:nvPr/>
        </p:nvPicPr>
        <p:blipFill>
          <a:blip r:embed="rId3"/>
          <a:srcRect/>
          <a:stretch>
            <a:fillRect/>
          </a:stretch>
        </p:blipFill>
        <p:spPr>
          <a:xfrm>
            <a:off x="10035012" y="513135"/>
            <a:ext cx="2039293" cy="690976"/>
          </a:xfrm>
          <a:prstGeom prst="rect">
            <a:avLst/>
          </a:prstGeom>
          <a:ln/>
        </p:spPr>
      </p:pic>
    </p:spTree>
    <p:extLst>
      <p:ext uri="{BB962C8B-B14F-4D97-AF65-F5344CB8AC3E}">
        <p14:creationId xmlns:p14="http://schemas.microsoft.com/office/powerpoint/2010/main" val="3654737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4090506" y="764372"/>
            <a:ext cx="5700607" cy="1432289"/>
          </a:xfrm>
          <a:prstGeom prst="round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algn="r">
              <a:lnSpc>
                <a:spcPct val="90000"/>
              </a:lnSpc>
              <a:spcBef>
                <a:spcPct val="0"/>
              </a:spcBef>
              <a:spcAft>
                <a:spcPts val="600"/>
              </a:spcAft>
            </a:pPr>
            <a:r>
              <a:rPr lang="en-US" sz="4000" cap="all">
                <a:solidFill>
                  <a:schemeClr val="tx1"/>
                </a:solidFill>
                <a:latin typeface="+mj-lt"/>
                <a:ea typeface="+mj-ea"/>
                <a:cs typeface="+mj-cs"/>
              </a:rPr>
              <a:t>Problem Statement</a:t>
            </a:r>
          </a:p>
        </p:txBody>
      </p:sp>
      <p:sp>
        <p:nvSpPr>
          <p:cNvPr id="13" name="Rectangle 12">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5" name="Picture 14">
            <a:extLst>
              <a:ext uri="{FF2B5EF4-FFF2-40B4-BE49-F238E27FC236}">
                <a16:creationId xmlns:a16="http://schemas.microsoft.com/office/drawing/2014/main" id="{3E6AAA93-EC5F-4241-A5A3-7E599ABC0C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a:stretch/>
        </p:blipFill>
        <p:spPr>
          <a:xfrm rot="16200000">
            <a:off x="-1264032" y="2187574"/>
            <a:ext cx="6857999" cy="2482850"/>
          </a:xfrm>
          <a:prstGeom prst="rect">
            <a:avLst/>
          </a:prstGeom>
        </p:spPr>
      </p:pic>
      <p:sp>
        <p:nvSpPr>
          <p:cNvPr id="3" name="Content Placeholder 2"/>
          <p:cNvSpPr>
            <a:spLocks noGrp="1"/>
          </p:cNvSpPr>
          <p:nvPr>
            <p:ph idx="1"/>
          </p:nvPr>
        </p:nvSpPr>
        <p:spPr>
          <a:xfrm>
            <a:off x="4090507" y="2628900"/>
            <a:ext cx="7454077" cy="3589785"/>
          </a:xfrm>
        </p:spPr>
        <p:txBody>
          <a:bodyPr vert="horz" lIns="91440" tIns="45720" rIns="91440" bIns="45720" rtlCol="0">
            <a:normAutofit/>
          </a:bodyPr>
          <a:lstStyle/>
          <a:p>
            <a:pPr marL="0"/>
            <a:endParaRPr lang="en-US" sz="2000" dirty="0"/>
          </a:p>
          <a:p>
            <a:pPr marL="0"/>
            <a:r>
              <a:rPr lang="en-US" sz="2000" dirty="0"/>
              <a:t>Big Game census data is all about football games, and its census data tells us about player birthplaces, population in those locations, and changes in population over time. We also added player information such as home state, college, age, amount of matches played, and many other things.</a:t>
            </a:r>
          </a:p>
        </p:txBody>
      </p:sp>
      <p:pic>
        <p:nvPicPr>
          <p:cNvPr id="6" name="image10.png"/>
          <p:cNvPicPr>
            <a:picLocks/>
          </p:cNvPicPr>
          <p:nvPr/>
        </p:nvPicPr>
        <p:blipFill>
          <a:blip r:embed="rId3"/>
          <a:srcRect/>
          <a:stretch>
            <a:fillRect/>
          </a:stretch>
        </p:blipFill>
        <p:spPr>
          <a:xfrm>
            <a:off x="10035012" y="513135"/>
            <a:ext cx="2039293" cy="690976"/>
          </a:xfrm>
          <a:prstGeom prst="rect">
            <a:avLst/>
          </a:prstGeom>
          <a:ln/>
        </p:spPr>
      </p:pic>
    </p:spTree>
    <p:extLst>
      <p:ext uri="{BB962C8B-B14F-4D97-AF65-F5344CB8AC3E}">
        <p14:creationId xmlns:p14="http://schemas.microsoft.com/office/powerpoint/2010/main" val="3136817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03C84FD-F064-4354-9440-4002D8F42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0FBDFD4-1F8B-45E5-9946-F1EABEF7274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5" name="Rounded Rectangle 4"/>
          <p:cNvSpPr/>
          <p:nvPr/>
        </p:nvSpPr>
        <p:spPr>
          <a:xfrm>
            <a:off x="685799" y="764373"/>
            <a:ext cx="3977639" cy="1600200"/>
          </a:xfrm>
          <a:prstGeom prst="round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ormAutofit/>
          </a:bodyPr>
          <a:lstStyle/>
          <a:p>
            <a:pPr lvl="0">
              <a:lnSpc>
                <a:spcPct val="90000"/>
              </a:lnSpc>
              <a:spcBef>
                <a:spcPct val="0"/>
              </a:spcBef>
              <a:spcAft>
                <a:spcPts val="600"/>
              </a:spcAft>
            </a:pPr>
            <a:r>
              <a:rPr lang="en-US" sz="2700" b="1" cap="all">
                <a:solidFill>
                  <a:schemeClr val="tx1"/>
                </a:solidFill>
                <a:latin typeface="+mj-lt"/>
                <a:ea typeface="+mj-ea"/>
                <a:cs typeface="+mj-cs"/>
              </a:rPr>
              <a:t>1. Is Someone from your hometown in the Game:</a:t>
            </a:r>
            <a:r>
              <a:rPr lang="en-US" sz="2700" cap="all">
                <a:solidFill>
                  <a:schemeClr val="tx1"/>
                </a:solidFill>
                <a:latin typeface="+mj-lt"/>
                <a:ea typeface="+mj-ea"/>
                <a:cs typeface="+mj-cs"/>
              </a:rPr>
              <a:t> </a:t>
            </a:r>
          </a:p>
        </p:txBody>
      </p:sp>
      <p:sp>
        <p:nvSpPr>
          <p:cNvPr id="3" name="Content Placeholder 2"/>
          <p:cNvSpPr>
            <a:spLocks noGrp="1"/>
          </p:cNvSpPr>
          <p:nvPr>
            <p:ph idx="1"/>
          </p:nvPr>
        </p:nvSpPr>
        <p:spPr>
          <a:xfrm>
            <a:off x="685800" y="2364573"/>
            <a:ext cx="3977639" cy="3854112"/>
          </a:xfrm>
        </p:spPr>
        <p:txBody>
          <a:bodyPr vert="horz" lIns="91440" tIns="45720" rIns="91440" bIns="45720" rtlCol="0">
            <a:normAutofit/>
          </a:bodyPr>
          <a:lstStyle/>
          <a:p>
            <a:r>
              <a:rPr lang="en-US" sz="1600" b="1" dirty="0"/>
              <a:t>Conclusion:</a:t>
            </a:r>
          </a:p>
          <a:p>
            <a:r>
              <a:rPr lang="en-US" sz="1600" dirty="0"/>
              <a:t>From the graph, we can see how many players come from each state, as well as the population in that state according to the 2017 population estimate, and we can also filter by player team.</a:t>
            </a:r>
          </a:p>
        </p:txBody>
      </p:sp>
      <p:pic>
        <p:nvPicPr>
          <p:cNvPr id="7" name="Picture 6" descr="Map&#10;&#10;Description automatically generated">
            <a:extLst>
              <a:ext uri="{FF2B5EF4-FFF2-40B4-BE49-F238E27FC236}">
                <a16:creationId xmlns:a16="http://schemas.microsoft.com/office/drawing/2014/main" id="{273EB6B6-E244-434F-B90D-9E90F9F87818}"/>
              </a:ext>
            </a:extLst>
          </p:cNvPr>
          <p:cNvPicPr>
            <a:picLocks noChangeAspect="1"/>
          </p:cNvPicPr>
          <p:nvPr/>
        </p:nvPicPr>
        <p:blipFill rotWithShape="1">
          <a:blip r:embed="rId3"/>
          <a:srcRect l="5723" r="17571"/>
          <a:stretch/>
        </p:blipFill>
        <p:spPr>
          <a:xfrm>
            <a:off x="4972699" y="746126"/>
            <a:ext cx="6533501" cy="5472558"/>
          </a:xfrm>
          <a:prstGeom prst="rect">
            <a:avLst/>
          </a:prstGeom>
        </p:spPr>
      </p:pic>
      <p:pic>
        <p:nvPicPr>
          <p:cNvPr id="4" name="image10.png"/>
          <p:cNvPicPr>
            <a:picLocks/>
          </p:cNvPicPr>
          <p:nvPr/>
        </p:nvPicPr>
        <p:blipFill>
          <a:blip r:embed="rId4"/>
          <a:srcRect/>
          <a:stretch>
            <a:fillRect/>
          </a:stretch>
        </p:blipFill>
        <p:spPr>
          <a:xfrm>
            <a:off x="10035012" y="513135"/>
            <a:ext cx="2039293" cy="690976"/>
          </a:xfrm>
          <a:prstGeom prst="rect">
            <a:avLst/>
          </a:prstGeom>
          <a:ln/>
        </p:spPr>
      </p:pic>
    </p:spTree>
    <p:extLst>
      <p:ext uri="{BB962C8B-B14F-4D97-AF65-F5344CB8AC3E}">
        <p14:creationId xmlns:p14="http://schemas.microsoft.com/office/powerpoint/2010/main" val="611118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ounded Rectangle 4"/>
          <p:cNvSpPr/>
          <p:nvPr/>
        </p:nvSpPr>
        <p:spPr>
          <a:xfrm>
            <a:off x="619759" y="764373"/>
            <a:ext cx="6257291" cy="1293028"/>
          </a:xfrm>
          <a:prstGeom prst="round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p>
            <a:pPr lvl="0" algn="r">
              <a:lnSpc>
                <a:spcPct val="90000"/>
              </a:lnSpc>
              <a:spcBef>
                <a:spcPct val="0"/>
              </a:spcBef>
              <a:spcAft>
                <a:spcPts val="600"/>
              </a:spcAft>
            </a:pPr>
            <a:r>
              <a:rPr lang="en-US" sz="3100" b="1" cap="all" dirty="0">
                <a:solidFill>
                  <a:schemeClr val="tx1"/>
                </a:solidFill>
                <a:latin typeface="+mj-lt"/>
                <a:ea typeface="+mj-ea"/>
                <a:cs typeface="+mj-cs"/>
              </a:rPr>
              <a:t>1.2. Number of players from each state on each team</a:t>
            </a:r>
            <a:endParaRPr lang="en-US" sz="3100" cap="all" dirty="0">
              <a:solidFill>
                <a:schemeClr val="tx1"/>
              </a:solidFill>
              <a:latin typeface="+mj-lt"/>
              <a:ea typeface="+mj-ea"/>
              <a:cs typeface="+mj-cs"/>
            </a:endParaRPr>
          </a:p>
        </p:txBody>
      </p:sp>
      <p:sp>
        <p:nvSpPr>
          <p:cNvPr id="6" name="Content Placeholder 2"/>
          <p:cNvSpPr>
            <a:spLocks noGrp="1"/>
          </p:cNvSpPr>
          <p:nvPr>
            <p:ph idx="1"/>
          </p:nvPr>
        </p:nvSpPr>
        <p:spPr>
          <a:xfrm>
            <a:off x="619760" y="2194560"/>
            <a:ext cx="5415281" cy="4024125"/>
          </a:xfrm>
        </p:spPr>
        <p:txBody>
          <a:bodyPr vert="horz" lIns="91440" tIns="45720" rIns="91440" bIns="45720" rtlCol="0">
            <a:normAutofit/>
          </a:bodyPr>
          <a:lstStyle/>
          <a:p>
            <a:r>
              <a:rPr lang="en-US" sz="1400" b="1" dirty="0"/>
              <a:t>Conclusion:</a:t>
            </a:r>
          </a:p>
          <a:p>
            <a:r>
              <a:rPr lang="en-US" sz="1400" dirty="0"/>
              <a:t>We can see how many players are in each state from this graph, and we can also see how many players from each state are on each team.</a:t>
            </a:r>
          </a:p>
        </p:txBody>
      </p:sp>
      <p:sp useBgFill="1">
        <p:nvSpPr>
          <p:cNvPr id="12" name="Rectangle 11">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10.png"/>
          <p:cNvPicPr>
            <a:picLocks/>
          </p:cNvPicPr>
          <p:nvPr/>
        </p:nvPicPr>
        <p:blipFill>
          <a:blip r:embed="rId2"/>
          <a:srcRect/>
          <a:stretch>
            <a:fillRect/>
          </a:stretch>
        </p:blipFill>
        <p:spPr>
          <a:xfrm>
            <a:off x="10035012" y="513135"/>
            <a:ext cx="2039293" cy="690976"/>
          </a:xfrm>
          <a:prstGeom prst="rect">
            <a:avLst/>
          </a:prstGeom>
          <a:ln/>
        </p:spPr>
      </p:pic>
      <p:pic>
        <p:nvPicPr>
          <p:cNvPr id="8" name="Picture 7" descr="Chart, bar chart&#10;&#10;Description automatically generated">
            <a:extLst>
              <a:ext uri="{FF2B5EF4-FFF2-40B4-BE49-F238E27FC236}">
                <a16:creationId xmlns:a16="http://schemas.microsoft.com/office/drawing/2014/main" id="{A4461BE2-F0CB-944F-84C0-C297A925704A}"/>
              </a:ext>
            </a:extLst>
          </p:cNvPr>
          <p:cNvPicPr>
            <a:picLocks noChangeAspect="1"/>
          </p:cNvPicPr>
          <p:nvPr/>
        </p:nvPicPr>
        <p:blipFill>
          <a:blip r:embed="rId3"/>
          <a:stretch>
            <a:fillRect/>
          </a:stretch>
        </p:blipFill>
        <p:spPr>
          <a:xfrm>
            <a:off x="6156960" y="1650425"/>
            <a:ext cx="6035040" cy="5207575"/>
          </a:xfrm>
          <a:prstGeom prst="rect">
            <a:avLst/>
          </a:prstGeom>
        </p:spPr>
      </p:pic>
    </p:spTree>
    <p:extLst>
      <p:ext uri="{BB962C8B-B14F-4D97-AF65-F5344CB8AC3E}">
        <p14:creationId xmlns:p14="http://schemas.microsoft.com/office/powerpoint/2010/main" val="3722165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B015324-98EE-4370-8001-85C1278A1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4E49BFF-40A2-4616-8638-9CBE4EC1F6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5" name="Rounded Rectangle 4"/>
          <p:cNvSpPr/>
          <p:nvPr/>
        </p:nvSpPr>
        <p:spPr>
          <a:xfrm>
            <a:off x="659544" y="923121"/>
            <a:ext cx="3977639" cy="1441451"/>
          </a:xfrm>
          <a:prstGeom prst="round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ormAutofit fontScale="92500"/>
          </a:bodyPr>
          <a:lstStyle/>
          <a:p>
            <a:pPr lvl="0">
              <a:lnSpc>
                <a:spcPct val="90000"/>
              </a:lnSpc>
              <a:spcBef>
                <a:spcPct val="0"/>
              </a:spcBef>
              <a:spcAft>
                <a:spcPts val="600"/>
              </a:spcAft>
            </a:pPr>
            <a:r>
              <a:rPr lang="en-US" sz="2200" b="1" cap="all" dirty="0">
                <a:solidFill>
                  <a:schemeClr val="tx1"/>
                </a:solidFill>
                <a:latin typeface="+mj-lt"/>
                <a:ea typeface="+mj-ea"/>
                <a:cs typeface="+mj-cs"/>
              </a:rPr>
              <a:t>1.3.  The number of players from each state, as well as the average age of each state's participants</a:t>
            </a:r>
            <a:endParaRPr lang="en-US" sz="2200" cap="all" dirty="0">
              <a:solidFill>
                <a:schemeClr val="tx1"/>
              </a:solidFill>
              <a:latin typeface="+mj-lt"/>
              <a:ea typeface="+mj-ea"/>
              <a:cs typeface="+mj-cs"/>
            </a:endParaRPr>
          </a:p>
        </p:txBody>
      </p:sp>
      <p:sp>
        <p:nvSpPr>
          <p:cNvPr id="6" name="Content Placeholder 2"/>
          <p:cNvSpPr>
            <a:spLocks noGrp="1"/>
          </p:cNvSpPr>
          <p:nvPr>
            <p:ph idx="1"/>
          </p:nvPr>
        </p:nvSpPr>
        <p:spPr>
          <a:xfrm>
            <a:off x="685800" y="2700997"/>
            <a:ext cx="3977639" cy="3517688"/>
          </a:xfrm>
        </p:spPr>
        <p:txBody>
          <a:bodyPr vert="horz" lIns="91440" tIns="45720" rIns="91440" bIns="45720" rtlCol="0">
            <a:normAutofit/>
          </a:bodyPr>
          <a:lstStyle/>
          <a:p>
            <a:r>
              <a:rPr lang="en-US" sz="1400" b="1" dirty="0"/>
              <a:t>Conclusion:</a:t>
            </a:r>
          </a:p>
          <a:p>
            <a:r>
              <a:rPr lang="en-US" sz="1400" b="1" dirty="0"/>
              <a:t>This chart gives details about</a:t>
            </a:r>
          </a:p>
          <a:p>
            <a:r>
              <a:rPr lang="en-US" sz="1400" b="1" dirty="0"/>
              <a:t>Player’s count, average age of players in each stare  and the player team</a:t>
            </a:r>
          </a:p>
        </p:txBody>
      </p:sp>
      <p:pic>
        <p:nvPicPr>
          <p:cNvPr id="7" name="Picture 6" descr="A picture containing text, needle, pencil&#10;&#10;Description automatically generated">
            <a:extLst>
              <a:ext uri="{FF2B5EF4-FFF2-40B4-BE49-F238E27FC236}">
                <a16:creationId xmlns:a16="http://schemas.microsoft.com/office/drawing/2014/main" id="{BD47AA91-53B0-BF42-9F7C-1D391DC20AFA}"/>
              </a:ext>
            </a:extLst>
          </p:cNvPr>
          <p:cNvPicPr>
            <a:picLocks noChangeAspect="1"/>
          </p:cNvPicPr>
          <p:nvPr/>
        </p:nvPicPr>
        <p:blipFill>
          <a:blip r:embed="rId3"/>
          <a:stretch>
            <a:fillRect/>
          </a:stretch>
        </p:blipFill>
        <p:spPr>
          <a:xfrm>
            <a:off x="5433009" y="1441450"/>
            <a:ext cx="6229108" cy="4777234"/>
          </a:xfrm>
          <a:prstGeom prst="rect">
            <a:avLst/>
          </a:prstGeom>
        </p:spPr>
      </p:pic>
      <p:pic>
        <p:nvPicPr>
          <p:cNvPr id="4" name="image10.png"/>
          <p:cNvPicPr>
            <a:picLocks/>
          </p:cNvPicPr>
          <p:nvPr/>
        </p:nvPicPr>
        <p:blipFill>
          <a:blip r:embed="rId4"/>
          <a:srcRect/>
          <a:stretch>
            <a:fillRect/>
          </a:stretch>
        </p:blipFill>
        <p:spPr>
          <a:xfrm>
            <a:off x="10035012" y="513135"/>
            <a:ext cx="2039293" cy="690976"/>
          </a:xfrm>
          <a:prstGeom prst="rect">
            <a:avLst/>
          </a:prstGeom>
          <a:ln/>
        </p:spPr>
      </p:pic>
    </p:spTree>
    <p:extLst>
      <p:ext uri="{BB962C8B-B14F-4D97-AF65-F5344CB8AC3E}">
        <p14:creationId xmlns:p14="http://schemas.microsoft.com/office/powerpoint/2010/main" val="1322176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2">
            <a:extLst>
              <a:ext uri="{FF2B5EF4-FFF2-40B4-BE49-F238E27FC236}">
                <a16:creationId xmlns:a16="http://schemas.microsoft.com/office/drawing/2014/main" id="{703C84FD-F064-4354-9440-4002D8F42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0FBDFD4-1F8B-45E5-9946-F1EABEF7274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5" name="Rounded Rectangle 4"/>
          <p:cNvSpPr/>
          <p:nvPr/>
        </p:nvSpPr>
        <p:spPr>
          <a:xfrm>
            <a:off x="685799" y="764373"/>
            <a:ext cx="3977639" cy="1600200"/>
          </a:xfrm>
          <a:prstGeom prst="round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ormAutofit/>
          </a:bodyPr>
          <a:lstStyle/>
          <a:p>
            <a:pPr lvl="0">
              <a:lnSpc>
                <a:spcPct val="90000"/>
              </a:lnSpc>
              <a:spcBef>
                <a:spcPct val="0"/>
              </a:spcBef>
              <a:spcAft>
                <a:spcPts val="600"/>
              </a:spcAft>
            </a:pPr>
            <a:r>
              <a:rPr lang="en-US" sz="2200" b="1" cap="all" dirty="0">
                <a:solidFill>
                  <a:schemeClr val="tx1"/>
                </a:solidFill>
                <a:latin typeface="+mj-lt"/>
                <a:ea typeface="+mj-ea"/>
                <a:cs typeface="+mj-cs"/>
              </a:rPr>
              <a:t>2. Number of matches played by each player in a team:</a:t>
            </a:r>
            <a:r>
              <a:rPr lang="en-US" sz="2200" cap="all" dirty="0">
                <a:solidFill>
                  <a:schemeClr val="tx1"/>
                </a:solidFill>
                <a:latin typeface="+mj-lt"/>
                <a:ea typeface="+mj-ea"/>
                <a:cs typeface="+mj-cs"/>
              </a:rPr>
              <a:t> </a:t>
            </a:r>
          </a:p>
        </p:txBody>
      </p:sp>
      <p:sp>
        <p:nvSpPr>
          <p:cNvPr id="6" name="Content Placeholder 2"/>
          <p:cNvSpPr>
            <a:spLocks noGrp="1"/>
          </p:cNvSpPr>
          <p:nvPr>
            <p:ph idx="1"/>
          </p:nvPr>
        </p:nvSpPr>
        <p:spPr>
          <a:xfrm>
            <a:off x="685800" y="2869809"/>
            <a:ext cx="3977639" cy="3348876"/>
          </a:xfrm>
        </p:spPr>
        <p:txBody>
          <a:bodyPr vert="horz" lIns="91440" tIns="45720" rIns="91440" bIns="45720" rtlCol="0">
            <a:normAutofit/>
          </a:bodyPr>
          <a:lstStyle/>
          <a:p>
            <a:r>
              <a:rPr lang="en-US" sz="1800" b="1" dirty="0"/>
              <a:t>Conclusion:</a:t>
            </a:r>
          </a:p>
          <a:p>
            <a:endParaRPr lang="en-US" sz="1200" b="1" dirty="0"/>
          </a:p>
          <a:p>
            <a:r>
              <a:rPr lang="en-US" sz="1600" dirty="0"/>
              <a:t>This Chart describes number of matches played by each player in the corresponding team and his Age, we have noticed that elder player in a team has played more games .</a:t>
            </a:r>
          </a:p>
        </p:txBody>
      </p:sp>
      <p:pic>
        <p:nvPicPr>
          <p:cNvPr id="4" name="image10.png"/>
          <p:cNvPicPr>
            <a:picLocks/>
          </p:cNvPicPr>
          <p:nvPr/>
        </p:nvPicPr>
        <p:blipFill>
          <a:blip r:embed="rId3"/>
          <a:srcRect/>
          <a:stretch>
            <a:fillRect/>
          </a:stretch>
        </p:blipFill>
        <p:spPr>
          <a:xfrm>
            <a:off x="10035012" y="513135"/>
            <a:ext cx="2039293" cy="690976"/>
          </a:xfrm>
          <a:prstGeom prst="rect">
            <a:avLst/>
          </a:prstGeom>
          <a:ln/>
        </p:spPr>
      </p:pic>
      <p:pic>
        <p:nvPicPr>
          <p:cNvPr id="9" name="Picture 8" descr="Chart, bubble chart&#10;&#10;Description automatically generated">
            <a:extLst>
              <a:ext uri="{FF2B5EF4-FFF2-40B4-BE49-F238E27FC236}">
                <a16:creationId xmlns:a16="http://schemas.microsoft.com/office/drawing/2014/main" id="{E1A8FD5B-FE12-3B4B-87EA-EBFFFA8AF002}"/>
              </a:ext>
            </a:extLst>
          </p:cNvPr>
          <p:cNvPicPr>
            <a:picLocks noChangeAspect="1"/>
          </p:cNvPicPr>
          <p:nvPr/>
        </p:nvPicPr>
        <p:blipFill>
          <a:blip r:embed="rId4"/>
          <a:stretch>
            <a:fillRect/>
          </a:stretch>
        </p:blipFill>
        <p:spPr>
          <a:xfrm>
            <a:off x="6389174" y="1954585"/>
            <a:ext cx="4850912" cy="4657230"/>
          </a:xfrm>
          <a:prstGeom prst="rect">
            <a:avLst/>
          </a:prstGeom>
        </p:spPr>
      </p:pic>
    </p:spTree>
    <p:extLst>
      <p:ext uri="{BB962C8B-B14F-4D97-AF65-F5344CB8AC3E}">
        <p14:creationId xmlns:p14="http://schemas.microsoft.com/office/powerpoint/2010/main" val="1055471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B015324-98EE-4370-8001-85C1278A1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4E49BFF-40A2-4616-8638-9CBE4EC1F6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5" name="Rounded Rectangle 4"/>
          <p:cNvSpPr/>
          <p:nvPr/>
        </p:nvSpPr>
        <p:spPr>
          <a:xfrm>
            <a:off x="685799" y="764373"/>
            <a:ext cx="3977639" cy="1600200"/>
          </a:xfrm>
          <a:prstGeom prst="round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ormAutofit/>
          </a:bodyPr>
          <a:lstStyle/>
          <a:p>
            <a:pPr lvl="0">
              <a:lnSpc>
                <a:spcPct val="90000"/>
              </a:lnSpc>
              <a:spcBef>
                <a:spcPct val="0"/>
              </a:spcBef>
              <a:spcAft>
                <a:spcPts val="600"/>
              </a:spcAft>
            </a:pPr>
            <a:r>
              <a:rPr lang="en-US" sz="2200" b="1" cap="all" dirty="0">
                <a:solidFill>
                  <a:schemeClr val="tx1"/>
                </a:solidFill>
                <a:latin typeface="+mj-lt"/>
                <a:ea typeface="+mj-ea"/>
                <a:cs typeface="+mj-cs"/>
              </a:rPr>
              <a:t>3. Number of players as per College:</a:t>
            </a:r>
            <a:endParaRPr lang="en-US" sz="2200" cap="all" dirty="0">
              <a:solidFill>
                <a:schemeClr val="tx1"/>
              </a:solidFill>
              <a:latin typeface="+mj-lt"/>
              <a:ea typeface="+mj-ea"/>
              <a:cs typeface="+mj-cs"/>
            </a:endParaRPr>
          </a:p>
        </p:txBody>
      </p:sp>
      <p:sp>
        <p:nvSpPr>
          <p:cNvPr id="6" name="Content Placeholder 2"/>
          <p:cNvSpPr>
            <a:spLocks noGrp="1"/>
          </p:cNvSpPr>
          <p:nvPr>
            <p:ph idx="1"/>
          </p:nvPr>
        </p:nvSpPr>
        <p:spPr>
          <a:xfrm>
            <a:off x="685800" y="2743199"/>
            <a:ext cx="3977639" cy="3475485"/>
          </a:xfrm>
        </p:spPr>
        <p:txBody>
          <a:bodyPr vert="horz" lIns="91440" tIns="45720" rIns="91440" bIns="45720" rtlCol="0">
            <a:normAutofit/>
          </a:bodyPr>
          <a:lstStyle/>
          <a:p>
            <a:r>
              <a:rPr lang="en-US" sz="1800" b="1" dirty="0"/>
              <a:t>Conclusion:</a:t>
            </a:r>
          </a:p>
          <a:p>
            <a:pPr lvl="1"/>
            <a:r>
              <a:rPr lang="en-US" sz="1600" dirty="0"/>
              <a:t>This graph explains about players college and how many players are joined in foot ball team from each college.</a:t>
            </a:r>
          </a:p>
        </p:txBody>
      </p:sp>
      <p:pic>
        <p:nvPicPr>
          <p:cNvPr id="4" name="image10.png"/>
          <p:cNvPicPr>
            <a:picLocks/>
          </p:cNvPicPr>
          <p:nvPr/>
        </p:nvPicPr>
        <p:blipFill>
          <a:blip r:embed="rId3"/>
          <a:srcRect/>
          <a:stretch>
            <a:fillRect/>
          </a:stretch>
        </p:blipFill>
        <p:spPr>
          <a:xfrm>
            <a:off x="10035012" y="513135"/>
            <a:ext cx="2039293" cy="690976"/>
          </a:xfrm>
          <a:prstGeom prst="rect">
            <a:avLst/>
          </a:prstGeom>
          <a:ln/>
        </p:spPr>
      </p:pic>
      <p:pic>
        <p:nvPicPr>
          <p:cNvPr id="10" name="Picture 9" descr="Chart, treemap chart&#10;&#10;Description automatically generated">
            <a:extLst>
              <a:ext uri="{FF2B5EF4-FFF2-40B4-BE49-F238E27FC236}">
                <a16:creationId xmlns:a16="http://schemas.microsoft.com/office/drawing/2014/main" id="{4C8E9D04-7750-D047-9CE0-F7190FD49A82}"/>
              </a:ext>
            </a:extLst>
          </p:cNvPr>
          <p:cNvPicPr>
            <a:picLocks noChangeAspect="1"/>
          </p:cNvPicPr>
          <p:nvPr/>
        </p:nvPicPr>
        <p:blipFill>
          <a:blip r:embed="rId4"/>
          <a:stretch>
            <a:fillRect/>
          </a:stretch>
        </p:blipFill>
        <p:spPr>
          <a:xfrm>
            <a:off x="5559423" y="1723791"/>
            <a:ext cx="6102694" cy="4675309"/>
          </a:xfrm>
          <a:prstGeom prst="rect">
            <a:avLst/>
          </a:prstGeom>
        </p:spPr>
      </p:pic>
    </p:spTree>
    <p:extLst>
      <p:ext uri="{BB962C8B-B14F-4D97-AF65-F5344CB8AC3E}">
        <p14:creationId xmlns:p14="http://schemas.microsoft.com/office/powerpoint/2010/main" val="3884486170"/>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emplate>TM04033937[[fn=Vapor Trail]]</Template>
  <TotalTime>568</TotalTime>
  <Words>517</Words>
  <Application>Microsoft Macintosh PowerPoint</Application>
  <PresentationFormat>Widescreen</PresentationFormat>
  <Paragraphs>41</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Century Gothic</vt:lpstr>
      <vt:lpstr>Vapor Trail</vt:lpstr>
      <vt:lpstr>BIG GAME DATA CENSUs- Players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LKSH &amp; DEEPS</dc:creator>
  <cp:lastModifiedBy>Sunkara Sujitha</cp:lastModifiedBy>
  <cp:revision>117</cp:revision>
  <dcterms:created xsi:type="dcterms:W3CDTF">2021-10-14T10:04:15Z</dcterms:created>
  <dcterms:modified xsi:type="dcterms:W3CDTF">2021-11-10T19:51:24Z</dcterms:modified>
</cp:coreProperties>
</file>